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exandria Semi Bold" panose="020B0604020202020204" charset="-78"/>
      <p:regular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Sora Light" panose="020B0604020202020204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826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377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918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328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164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977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087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775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709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056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76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873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86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1957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92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076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608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78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509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762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8110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402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9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3312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 Survey on Windows Login Bypass Techniques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883462"/>
            <a:ext cx="762738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Evolution from Offline Attacks to the Modern Live System Battlefield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44709" y="50942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Presenter: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Atharva Jagtap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51128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Date: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15 Nov 2025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4">
            <a:extLst>
              <a:ext uri="{FF2B5EF4-FFF2-40B4-BE49-F238E27FC236}">
                <a16:creationId xmlns:a16="http://schemas.microsoft.com/office/drawing/2014/main" id="{02702496-5AB4-19B5-5894-47BA50C89402}"/>
              </a:ext>
            </a:extLst>
          </p:cNvPr>
          <p:cNvSpPr/>
          <p:nvPr/>
        </p:nvSpPr>
        <p:spPr>
          <a:xfrm>
            <a:off x="701159" y="6263521"/>
            <a:ext cx="7863126" cy="1413510"/>
          </a:xfrm>
          <a:prstGeom prst="roundRect">
            <a:avLst>
              <a:gd name="adj" fmla="val 7181"/>
            </a:avLst>
          </a:prstGeom>
          <a:solidFill>
            <a:srgbClr val="C0CAF2"/>
          </a:solidFill>
          <a:ln/>
        </p:spPr>
      </p:sp>
      <p:sp>
        <p:nvSpPr>
          <p:cNvPr id="2" name="Text 0"/>
          <p:cNvSpPr/>
          <p:nvPr/>
        </p:nvSpPr>
        <p:spPr>
          <a:xfrm>
            <a:off x="701159" y="552569"/>
            <a:ext cx="7280791" cy="659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Red Teamer's Dilemma</a:t>
            </a:r>
            <a:endParaRPr lang="en-US" sz="4150" b="1" dirty="0"/>
          </a:p>
        </p:txBody>
      </p:sp>
      <p:sp>
        <p:nvSpPr>
          <p:cNvPr id="3" name="Text 1"/>
          <p:cNvSpPr/>
          <p:nvPr/>
        </p:nvSpPr>
        <p:spPr>
          <a:xfrm>
            <a:off x="701159" y="1291709"/>
            <a:ext cx="495014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Access vs. Integrity: The Core Conflict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01159" y="2121813"/>
            <a:ext cx="263592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Mission Objective</a:t>
            </a:r>
            <a:endParaRPr lang="en-US" sz="2050" b="1" dirty="0"/>
          </a:p>
        </p:txBody>
      </p:sp>
      <p:sp>
        <p:nvSpPr>
          <p:cNvPr id="5" name="Text 3"/>
          <p:cNvSpPr/>
          <p:nvPr/>
        </p:nvSpPr>
        <p:spPr>
          <a:xfrm>
            <a:off x="701159" y="2651522"/>
            <a:ext cx="7878485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Gain access to live Windows systems for intelligence extraction—particularly volatile memory analysis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1159" y="3472815"/>
            <a:ext cx="787848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1159" y="3993594"/>
            <a:ext cx="272057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Critical Problem</a:t>
            </a:r>
            <a:endParaRPr lang="en-US" sz="2050" b="1" dirty="0"/>
          </a:p>
        </p:txBody>
      </p:sp>
      <p:sp>
        <p:nvSpPr>
          <p:cNvPr id="8" name="Text 6"/>
          <p:cNvSpPr/>
          <p:nvPr/>
        </p:nvSpPr>
        <p:spPr>
          <a:xfrm>
            <a:off x="701159" y="4523303"/>
            <a:ext cx="787848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Traditional password resets trigger defender alerts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1159" y="4913828"/>
            <a:ext cx="787848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Destructive methods compromise forensic integrity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1159" y="5304353"/>
            <a:ext cx="787848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Encrypted data becomes permanently inaccessible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1159" y="5805130"/>
            <a:ext cx="787848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40055" y="6457237"/>
            <a:ext cx="263592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Holy Grail</a:t>
            </a:r>
            <a:endParaRPr lang="en-US" sz="2050" b="1" dirty="0"/>
          </a:p>
        </p:txBody>
      </p:sp>
      <p:sp>
        <p:nvSpPr>
          <p:cNvPr id="13" name="Text 11"/>
          <p:cNvSpPr/>
          <p:nvPr/>
        </p:nvSpPr>
        <p:spPr>
          <a:xfrm>
            <a:off x="840055" y="6911340"/>
            <a:ext cx="7621039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Intact Bypass:</a:t>
            </a: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Access the system while preserving original state-including user credentials</a:t>
            </a:r>
            <a:endParaRPr lang="en-US" sz="15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896" y="2146816"/>
            <a:ext cx="4522232" cy="45222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05815"/>
            <a:ext cx="72712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Classic Attack Vector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58309" y="1605082"/>
            <a:ext cx="66672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Offline System Exploitation: The Old Playbook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286238"/>
            <a:ext cx="4371261" cy="8665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4884" y="3369350"/>
            <a:ext cx="372629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Boot from External Media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974884" y="3855482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Launch attacker-controlled OS (Linux USB) bypassing Windows kernel security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70" y="2286238"/>
            <a:ext cx="4371261" cy="8665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46144" y="33693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Direct File Access</a:t>
            </a:r>
            <a:endParaRPr lang="en-US" sz="2200" b="1" dirty="0"/>
          </a:p>
        </p:txBody>
      </p:sp>
      <p:sp>
        <p:nvSpPr>
          <p:cNvPr id="9" name="Text 5"/>
          <p:cNvSpPr/>
          <p:nvPr/>
        </p:nvSpPr>
        <p:spPr>
          <a:xfrm>
            <a:off x="5346144" y="3855482"/>
            <a:ext cx="393811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Windows security mechanisms inactive—unrestricted filesystem access achieved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30" y="2286238"/>
            <a:ext cx="4371261" cy="8665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7405" y="3369350"/>
            <a:ext cx="35225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Credential Manipulation</a:t>
            </a:r>
            <a:endParaRPr lang="en-US" sz="2200" b="1" dirty="0"/>
          </a:p>
        </p:txBody>
      </p:sp>
      <p:sp>
        <p:nvSpPr>
          <p:cNvPr id="12" name="Text 7"/>
          <p:cNvSpPr/>
          <p:nvPr/>
        </p:nvSpPr>
        <p:spPr>
          <a:xfrm>
            <a:off x="9717405" y="3855482"/>
            <a:ext cx="39381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Modify SAM database or registry to establish access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758309" y="5464127"/>
            <a:ext cx="13113782" cy="34647"/>
          </a:xfrm>
          <a:prstGeom prst="rect">
            <a:avLst/>
          </a:prstGeom>
          <a:solidFill>
            <a:srgbClr val="3B3535">
              <a:alpha val="50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758309" y="5742384"/>
            <a:ext cx="6448544" cy="1681282"/>
          </a:xfrm>
          <a:prstGeom prst="roundRect">
            <a:avLst>
              <a:gd name="adj" fmla="val 5412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005364" y="5989439"/>
            <a:ext cx="44100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Technique 1: SAM Modification</a:t>
            </a:r>
            <a:endParaRPr lang="en-US" sz="2200" b="1" dirty="0"/>
          </a:p>
        </p:txBody>
      </p:sp>
      <p:sp>
        <p:nvSpPr>
          <p:cNvPr id="16" name="Text 11"/>
          <p:cNvSpPr/>
          <p:nvPr/>
        </p:nvSpPr>
        <p:spPr>
          <a:xfrm>
            <a:off x="1005364" y="6475571"/>
            <a:ext cx="595443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Tools like </a:t>
            </a:r>
            <a:r>
              <a:rPr lang="en-US" sz="17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chntpw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directly edit the Security Account Manager database to blank or reset passwords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7423428" y="5742384"/>
            <a:ext cx="6448663" cy="1681282"/>
          </a:xfrm>
          <a:prstGeom prst="roundRect">
            <a:avLst>
              <a:gd name="adj" fmla="val 5412"/>
            </a:avLst>
          </a:prstGeom>
          <a:solidFill>
            <a:srgbClr val="FFFAFA"/>
          </a:solidFill>
          <a:ln w="30480">
            <a:solidFill>
              <a:srgbClr val="BBC2DC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7670483" y="5989439"/>
            <a:ext cx="45720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Technique 2: Sticky Keys Attack</a:t>
            </a:r>
            <a:endParaRPr lang="en-US" sz="2200" b="1" dirty="0"/>
          </a:p>
        </p:txBody>
      </p:sp>
      <p:sp>
        <p:nvSpPr>
          <p:cNvPr id="19" name="Text 14"/>
          <p:cNvSpPr/>
          <p:nvPr/>
        </p:nvSpPr>
        <p:spPr>
          <a:xfrm>
            <a:off x="7670483" y="6475571"/>
            <a:ext cx="5954554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Replace accessibility binary (</a:t>
            </a:r>
            <a:r>
              <a:rPr lang="en-US" sz="17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sethc.exe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) with </a:t>
            </a:r>
            <a:r>
              <a:rPr lang="en-US" sz="170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cmd.exe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for SYSTEM-level shell at login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837" y="503992"/>
            <a:ext cx="6114455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Defender's Response</a:t>
            </a:r>
            <a:endParaRPr lang="en-US" sz="3750" b="1" dirty="0"/>
          </a:p>
        </p:txBody>
      </p:sp>
      <p:sp>
        <p:nvSpPr>
          <p:cNvPr id="4" name="Text 1"/>
          <p:cNvSpPr/>
          <p:nvPr/>
        </p:nvSpPr>
        <p:spPr>
          <a:xfrm>
            <a:off x="6126837" y="1179076"/>
            <a:ext cx="624351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How Microsoft Built a Hardware-Anchored Fortress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126837" y="1754505"/>
            <a:ext cx="3840004" cy="2402324"/>
          </a:xfrm>
          <a:prstGeom prst="roundRect">
            <a:avLst>
              <a:gd name="adj" fmla="val 320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17456" y="1945124"/>
            <a:ext cx="548997" cy="548997"/>
          </a:xfrm>
          <a:prstGeom prst="roundRect">
            <a:avLst>
              <a:gd name="adj" fmla="val 16654163"/>
            </a:avLst>
          </a:prstGeom>
          <a:solidFill>
            <a:srgbClr val="1A2D7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8428" y="2096095"/>
            <a:ext cx="247055" cy="24705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17456" y="2677120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BitLocker FDE</a:t>
            </a:r>
            <a:endParaRPr lang="en-US" sz="1850" b="1" dirty="0"/>
          </a:p>
        </p:txBody>
      </p:sp>
      <p:sp>
        <p:nvSpPr>
          <p:cNvPr id="9" name="Text 5"/>
          <p:cNvSpPr/>
          <p:nvPr/>
        </p:nvSpPr>
        <p:spPr>
          <a:xfrm>
            <a:off x="6317456" y="3087886"/>
            <a:ext cx="3458766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Full disk encryption renders SAM file and registry completely unreadable when system is offline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10149840" y="1754505"/>
            <a:ext cx="3840123" cy="2402324"/>
          </a:xfrm>
          <a:prstGeom prst="roundRect">
            <a:avLst>
              <a:gd name="adj" fmla="val 320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40459" y="1945124"/>
            <a:ext cx="548997" cy="548997"/>
          </a:xfrm>
          <a:prstGeom prst="roundRect">
            <a:avLst>
              <a:gd name="adj" fmla="val 16654163"/>
            </a:avLst>
          </a:prstGeom>
          <a:solidFill>
            <a:srgbClr val="1A2D7A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1430" y="2096095"/>
            <a:ext cx="247055" cy="24705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40459" y="2677120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UEFI Secure Boot</a:t>
            </a:r>
            <a:endParaRPr lang="en-US" sz="1850" b="1" dirty="0"/>
          </a:p>
        </p:txBody>
      </p:sp>
      <p:sp>
        <p:nvSpPr>
          <p:cNvPr id="14" name="Text 9"/>
          <p:cNvSpPr/>
          <p:nvPr/>
        </p:nvSpPr>
        <p:spPr>
          <a:xfrm>
            <a:off x="10340459" y="3087886"/>
            <a:ext cx="3458885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Cryptographic verification blocks unauthorized operating systems from booting via external media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126837" y="4339828"/>
            <a:ext cx="7863126" cy="2109549"/>
          </a:xfrm>
          <a:prstGeom prst="roundRect">
            <a:avLst>
              <a:gd name="adj" fmla="val 3644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17456" y="4530447"/>
            <a:ext cx="548997" cy="548997"/>
          </a:xfrm>
          <a:prstGeom prst="roundRect">
            <a:avLst>
              <a:gd name="adj" fmla="val 16654163"/>
            </a:avLst>
          </a:prstGeom>
          <a:solidFill>
            <a:srgbClr val="1A2D7A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68428" y="4681418"/>
            <a:ext cx="247055" cy="24705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17456" y="5262443"/>
            <a:ext cx="2507694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TPM Hardware Vault</a:t>
            </a:r>
            <a:endParaRPr lang="en-US" sz="1850" b="1" dirty="0"/>
          </a:p>
        </p:txBody>
      </p:sp>
      <p:sp>
        <p:nvSpPr>
          <p:cNvPr id="19" name="Text 13"/>
          <p:cNvSpPr/>
          <p:nvPr/>
        </p:nvSpPr>
        <p:spPr>
          <a:xfrm>
            <a:off x="6317456" y="5673209"/>
            <a:ext cx="7481887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Physical security chip refuses decryption key release if boot integrity is compromised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6126837" y="6655237"/>
            <a:ext cx="7863126" cy="1070372"/>
          </a:xfrm>
          <a:prstGeom prst="roundRect">
            <a:avLst>
              <a:gd name="adj" fmla="val 7181"/>
            </a:avLst>
          </a:prstGeom>
          <a:solidFill>
            <a:srgbClr val="C0CAF2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9836" y="6929557"/>
            <a:ext cx="228719" cy="18299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721554" y="6883956"/>
            <a:ext cx="7085409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Result:</a:t>
            </a:r>
            <a:r>
              <a:rPr lang="en-US" sz="14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Entire class of offline attacks nullified on properly configured modern systems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126" y="830580"/>
            <a:ext cx="6045041" cy="624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New Attack Surface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51126" y="1531263"/>
            <a:ext cx="4577001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Exploiting the Live, Running System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151126" y="2128480"/>
            <a:ext cx="7814548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With offline vectors blocked, attackers target vulnerabilities in active OS components and hardware interfaces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51126" y="2949773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51126" y="3249692"/>
            <a:ext cx="3812262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8" name="Text 5"/>
          <p:cNvSpPr/>
          <p:nvPr/>
        </p:nvSpPr>
        <p:spPr>
          <a:xfrm>
            <a:off x="6151126" y="3390305"/>
            <a:ext cx="2499241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Rogue USB Devices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151126" y="3816548"/>
            <a:ext cx="3812262" cy="1215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LAN Turtle &amp; Similar: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Emulate network adapter, forcing locked PC to expose NTLM password hash over fake Ethernet connection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0153293" y="2949773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0153293" y="3249692"/>
            <a:ext cx="3812381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2" name="Text 9"/>
          <p:cNvSpPr/>
          <p:nvPr/>
        </p:nvSpPr>
        <p:spPr>
          <a:xfrm>
            <a:off x="10153293" y="3390305"/>
            <a:ext cx="3630335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DMA-Based Memory Attacks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153293" y="3816548"/>
            <a:ext cx="3812381" cy="1215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Thunderbolt Exploitation: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Direct Memory Access via high-speed ports to extract credentials from RAM—largely mitigated by Kernel DMA Protection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151126" y="5364242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151126" y="5664160"/>
            <a:ext cx="7814548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6" name="Text 13"/>
          <p:cNvSpPr/>
          <p:nvPr/>
        </p:nvSpPr>
        <p:spPr>
          <a:xfrm>
            <a:off x="6151126" y="5804773"/>
            <a:ext cx="4191119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Windows Hello Biometric Bypass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6151126" y="6231017"/>
            <a:ext cx="78145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IR Spoofing: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Custom USB devices inject fake facial recognition data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151126" y="6648807"/>
            <a:ext cx="7814548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Database Tampering:</a:t>
            </a: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With admin privileges, add attacker biometrics to victim's authentication profile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18555"/>
            <a:ext cx="783169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Research Directions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617821"/>
            <a:ext cx="816292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Theoretical Pursuit of a Universal Bypass Framework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42699"/>
            <a:ext cx="4624626" cy="46246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86356" y="25155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Manual Hacking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086356" y="3088362"/>
            <a:ext cx="779323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Manual, hands-on exploitation work to probe Windows security at the operator level.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086356" y="3857506"/>
            <a:ext cx="779323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 a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multi-vector framework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that combines different attack surfaces and techniques.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086356" y="4626650"/>
            <a:ext cx="779323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Build a single, targeted tool intended to achieve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persistent, non-destructive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circumvention of core Windows architectural defenses.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086356" y="5395793"/>
            <a:ext cx="779323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Move research beyond conventional software bugs to expose </a:t>
            </a: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side-channel</a:t>
            </a: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and implementation-flaw vulnerabilities.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086356" y="6164937"/>
            <a:ext cx="779323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 on weaknesses in underlying hardware and platform components that form the foundation of Windows security.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546" y="588169"/>
            <a:ext cx="7731919" cy="703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 Research Directions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8546" y="1377077"/>
            <a:ext cx="3996333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AI-Driven Offensive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881783" y="2536508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Observe State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8546" y="3016568"/>
            <a:ext cx="3947517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Agent analyzes system configuration, permissions, services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818" y="2049661"/>
            <a:ext cx="4596646" cy="4596646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0005" y="2871728"/>
            <a:ext cx="319921" cy="3199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4218" y="2536508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Select Action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4218" y="3016568"/>
            <a:ext cx="3947636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Deep RL model chooses optimal exploit sequence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818" y="2049661"/>
            <a:ext cx="4596646" cy="459664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1356" y="3262848"/>
            <a:ext cx="319921" cy="3199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4218" y="4995148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Receive Reward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4218" y="5475208"/>
            <a:ext cx="3947636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Success/failure feedback trains decision-making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818" y="2049661"/>
            <a:ext cx="4596646" cy="4596646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80236" y="5504200"/>
            <a:ext cx="319921" cy="31992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81783" y="4995148"/>
            <a:ext cx="2814280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Learn &amp; Adapt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48546" y="5475208"/>
            <a:ext cx="3947517" cy="68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Neural network refines attack strategies autonomously</a:t>
            </a:r>
            <a:endParaRPr lang="en-US" sz="16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6818" y="2049661"/>
            <a:ext cx="4596646" cy="4596646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885" y="5113080"/>
            <a:ext cx="319921" cy="3199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069300" y="7127557"/>
            <a:ext cx="12812554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Paradigm Shift:</a:t>
            </a: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From human-speed to machine-speed attacks—an inevitable AI arms race in cybersecurity</a:t>
            </a:r>
            <a:endParaRPr lang="en-US" sz="1650" dirty="0"/>
          </a:p>
        </p:txBody>
      </p:sp>
      <p:sp>
        <p:nvSpPr>
          <p:cNvPr id="21" name="Shape 11"/>
          <p:cNvSpPr/>
          <p:nvPr/>
        </p:nvSpPr>
        <p:spPr>
          <a:xfrm>
            <a:off x="748546" y="6886932"/>
            <a:ext cx="30480" cy="823317"/>
          </a:xfrm>
          <a:prstGeom prst="rect">
            <a:avLst/>
          </a:prstGeom>
          <a:solidFill>
            <a:srgbClr val="1A2D7A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611" y="545783"/>
            <a:ext cx="5222796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Conclusion</a:t>
            </a:r>
            <a:endParaRPr lang="en-US" sz="4100" b="1" dirty="0"/>
          </a:p>
        </p:txBody>
      </p:sp>
      <p:sp>
        <p:nvSpPr>
          <p:cNvPr id="4" name="Text 1"/>
          <p:cNvSpPr/>
          <p:nvPr/>
        </p:nvSpPr>
        <p:spPr>
          <a:xfrm>
            <a:off x="694611" y="1277898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Takeaways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694611" y="190190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72801" y="1987223"/>
            <a:ext cx="313253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339453" y="1970127"/>
            <a:ext cx="3083481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Old Ways Are Gone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339453" y="2415540"/>
            <a:ext cx="710993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Classic offline SAM and registry attacks fail against encrypted, secure-booted Windows systems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94611" y="344745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72801" y="3544349"/>
            <a:ext cx="313253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339453" y="3515677"/>
            <a:ext cx="3543181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Battlefield Has Shifted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339453" y="3961090"/>
            <a:ext cx="710993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Focus now on live system vulnerabilities—Windows Hello, hardware interfaces, transient misconfigurations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4611" y="499300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2801" y="5089899"/>
            <a:ext cx="313253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339453" y="5061228"/>
            <a:ext cx="618636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"Universal Bypass" is a Myth (as of Present)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339453" y="5506641"/>
            <a:ext cx="710993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 single tool defeats all modern, patched Windows systems—success is exploit-dependent and configuration-specific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94611" y="653855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72801" y="6635449"/>
            <a:ext cx="313253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1339453" y="6606778"/>
            <a:ext cx="5591532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Future Hacking could be Autonomous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1339453" y="7052191"/>
            <a:ext cx="710993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System complexity drives AI-powered attack tool development, demanding equally sophisticated AI-based defenses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54536"/>
            <a:ext cx="7627382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200"/>
              </a:lnSpc>
              <a:buNone/>
            </a:pPr>
            <a:r>
              <a:rPr lang="en-US" sz="8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Thank You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758309" y="4704874"/>
            <a:ext cx="5340787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Questions &amp; Discussion</a:t>
            </a:r>
            <a:endParaRPr lang="en-US" sz="3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</TotalTime>
  <Words>605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Consolas</vt:lpstr>
      <vt:lpstr>Calibri</vt:lpstr>
      <vt:lpstr>Alexandria Semi Bold</vt:lpstr>
      <vt:lpstr>Arial</vt:lpstr>
      <vt:lpstr>Sora Light</vt:lpstr>
      <vt:lpstr>Alexandria Light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Atharva Jagtap</cp:lastModifiedBy>
  <cp:revision>2</cp:revision>
  <dcterms:created xsi:type="dcterms:W3CDTF">2025-11-10T14:24:44Z</dcterms:created>
  <dcterms:modified xsi:type="dcterms:W3CDTF">2025-11-10T14:32:05Z</dcterms:modified>
</cp:coreProperties>
</file>